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7" r:id="rId3"/>
    <p:sldId id="270" r:id="rId4"/>
    <p:sldId id="271" r:id="rId5"/>
    <p:sldId id="258" r:id="rId6"/>
    <p:sldId id="272" r:id="rId7"/>
    <p:sldId id="274" r:id="rId8"/>
    <p:sldId id="273" r:id="rId9"/>
    <p:sldId id="275" r:id="rId10"/>
    <p:sldId id="277" r:id="rId11"/>
    <p:sldId id="276" r:id="rId12"/>
    <p:sldId id="278" r:id="rId13"/>
    <p:sldId id="260" r:id="rId14"/>
    <p:sldId id="261" r:id="rId15"/>
    <p:sldId id="283" r:id="rId16"/>
    <p:sldId id="280" r:id="rId17"/>
    <p:sldId id="262" r:id="rId18"/>
    <p:sldId id="284" r:id="rId19"/>
    <p:sldId id="281" r:id="rId20"/>
    <p:sldId id="282" r:id="rId21"/>
    <p:sldId id="26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71434-4749-4781-820B-6FF72ED619C6}" type="datetimeFigureOut">
              <a:rPr lang="en-US" smtClean="0"/>
              <a:t>7/24/2018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F45C32-6505-4C1B-AE98-EBA85CA5698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45C32-6505-4C1B-AE98-EBA85CA56989}" type="slidenum">
              <a:rPr lang="en-US" smtClean="0"/>
              <a:t>7</a:t>
            </a:fld>
            <a:endParaRPr lang="en-US"/>
          </a:p>
        </p:txBody>
      </p:sp>
    </p:spTree>
    <p:extLst>
      <p:ext uri="{BB962C8B-B14F-4D97-AF65-F5344CB8AC3E}">
        <p14:creationId xmlns:p14="http://schemas.microsoft.com/office/powerpoint/2010/main" val="24541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5BD5F85-71AE-4A2D-9FA8-52AC7B86E783}" type="datetime1">
              <a:rPr lang="en-US" smtClean="0"/>
              <a:t>7/24/2018</a:t>
            </a:fld>
            <a:endParaRPr lang="en-US"/>
          </a:p>
        </p:txBody>
      </p:sp>
      <p:sp>
        <p:nvSpPr>
          <p:cNvPr id="17" name="Footer Placeholder 16"/>
          <p:cNvSpPr>
            <a:spLocks noGrp="1"/>
          </p:cNvSpPr>
          <p:nvPr>
            <p:ph type="ftr" sz="quarter" idx="11"/>
          </p:nvPr>
        </p:nvSpPr>
        <p:spPr/>
        <p:txBody>
          <a:bodyPr/>
          <a:lstStyle/>
          <a:p>
            <a:r>
              <a:rPr lang="en-US"/>
              <a:t>Predrag Radenković 3237/10</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7C951DE-9121-4283-AD3A-14E01CE84E07}" type="datetime1">
              <a:rPr lang="en-US" smtClean="0"/>
              <a:t>7/24/2018</a:t>
            </a:fld>
            <a:endParaRPr lang="en-US"/>
          </a:p>
        </p:txBody>
      </p:sp>
      <p:sp>
        <p:nvSpPr>
          <p:cNvPr id="5" name="Footer Placeholder 4"/>
          <p:cNvSpPr>
            <a:spLocks noGrp="1"/>
          </p:cNvSpPr>
          <p:nvPr>
            <p:ph type="ftr" sz="quarter" idx="11"/>
          </p:nvPr>
        </p:nvSpPr>
        <p:spPr/>
        <p:txBody>
          <a:bodyPr/>
          <a:lstStyle/>
          <a:p>
            <a:r>
              <a:rPr lang="en-US"/>
              <a:t>Predrag Radenković 3237/10</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CB401C2-232B-4FA0-9743-842AC68A59C7}" type="datetime1">
              <a:rPr lang="en-US" smtClean="0"/>
              <a:t>7/24/2018</a:t>
            </a:fld>
            <a:endParaRPr lang="en-US"/>
          </a:p>
        </p:txBody>
      </p:sp>
      <p:sp>
        <p:nvSpPr>
          <p:cNvPr id="5" name="Footer Placeholder 4"/>
          <p:cNvSpPr>
            <a:spLocks noGrp="1"/>
          </p:cNvSpPr>
          <p:nvPr>
            <p:ph type="ftr" sz="quarter" idx="11"/>
          </p:nvPr>
        </p:nvSpPr>
        <p:spPr/>
        <p:txBody>
          <a:bodyPr/>
          <a:lstStyle/>
          <a:p>
            <a:r>
              <a:rPr lang="en-US"/>
              <a:t>Predrag Radenković 3237/10</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9A15425-6B32-40AF-A521-95FB05248266}" type="datetime1">
              <a:rPr lang="en-US" smtClean="0"/>
              <a:t>7/24/2018</a:t>
            </a:fld>
            <a:endParaRPr lang="en-US"/>
          </a:p>
        </p:txBody>
      </p:sp>
      <p:sp>
        <p:nvSpPr>
          <p:cNvPr id="5" name="Footer Placeholder 4"/>
          <p:cNvSpPr>
            <a:spLocks noGrp="1"/>
          </p:cNvSpPr>
          <p:nvPr>
            <p:ph type="ftr" sz="quarter" idx="11"/>
          </p:nvPr>
        </p:nvSpPr>
        <p:spPr/>
        <p:txBody>
          <a:bodyPr/>
          <a:lstStyle/>
          <a:p>
            <a:r>
              <a:rPr lang="en-US"/>
              <a:t>Predrag Radenković 3237/10</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8C47964-4832-4D3A-8746-A626A2BE70A5}" type="datetime1">
              <a:rPr lang="en-US" smtClean="0"/>
              <a:t>7/24/2018</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a:t>Predrag Radenković 3237/10</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635AA23-CE9F-469A-84FF-F9123F2D62B2}" type="datetime1">
              <a:rPr lang="en-US" smtClean="0"/>
              <a:t>7/24/2018</a:t>
            </a:fld>
            <a:endParaRPr lang="en-US"/>
          </a:p>
        </p:txBody>
      </p:sp>
      <p:sp>
        <p:nvSpPr>
          <p:cNvPr id="6" name="Footer Placeholder 5"/>
          <p:cNvSpPr>
            <a:spLocks noGrp="1"/>
          </p:cNvSpPr>
          <p:nvPr>
            <p:ph type="ftr" sz="quarter" idx="11"/>
          </p:nvPr>
        </p:nvSpPr>
        <p:spPr/>
        <p:txBody>
          <a:bodyPr/>
          <a:lstStyle/>
          <a:p>
            <a:r>
              <a:rPr lang="en-US"/>
              <a:t>Predrag Radenković 3237/10</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0FE0D3E-F5B9-4ADA-81CF-1D56E13436A3}" type="datetime1">
              <a:rPr lang="en-US" smtClean="0"/>
              <a:t>7/24/2018</a:t>
            </a:fld>
            <a:endParaRPr lang="en-US"/>
          </a:p>
        </p:txBody>
      </p:sp>
      <p:sp>
        <p:nvSpPr>
          <p:cNvPr id="8" name="Footer Placeholder 7"/>
          <p:cNvSpPr>
            <a:spLocks noGrp="1"/>
          </p:cNvSpPr>
          <p:nvPr>
            <p:ph type="ftr" sz="quarter" idx="11"/>
          </p:nvPr>
        </p:nvSpPr>
        <p:spPr/>
        <p:txBody>
          <a:bodyPr/>
          <a:lstStyle/>
          <a:p>
            <a:r>
              <a:rPr lang="en-US"/>
              <a:t>Predrag Radenković 3237/10</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21F22F3-6DAA-4DBE-8A49-FA74EB9EFB20}" type="datetime1">
              <a:rPr lang="en-US" smtClean="0"/>
              <a:t>7/24/2018</a:t>
            </a:fld>
            <a:endParaRPr lang="en-US"/>
          </a:p>
        </p:txBody>
      </p:sp>
      <p:sp>
        <p:nvSpPr>
          <p:cNvPr id="4" name="Footer Placeholder 3"/>
          <p:cNvSpPr>
            <a:spLocks noGrp="1"/>
          </p:cNvSpPr>
          <p:nvPr>
            <p:ph type="ftr" sz="quarter" idx="11"/>
          </p:nvPr>
        </p:nvSpPr>
        <p:spPr/>
        <p:txBody>
          <a:bodyPr/>
          <a:lstStyle/>
          <a:p>
            <a:r>
              <a:rPr lang="en-US"/>
              <a:t>Predrag Radenković 3237/10</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AC777-06B8-4FE4-8120-FE59E8E865BB}" type="datetime1">
              <a:rPr lang="en-US" smtClean="0"/>
              <a:t>7/24/2018</a:t>
            </a:fld>
            <a:endParaRPr lang="en-US"/>
          </a:p>
        </p:txBody>
      </p:sp>
      <p:sp>
        <p:nvSpPr>
          <p:cNvPr id="3" name="Footer Placeholder 2"/>
          <p:cNvSpPr>
            <a:spLocks noGrp="1"/>
          </p:cNvSpPr>
          <p:nvPr>
            <p:ph type="ftr" sz="quarter" idx="11"/>
          </p:nvPr>
        </p:nvSpPr>
        <p:spPr/>
        <p:txBody>
          <a:bodyPr/>
          <a:lstStyle/>
          <a:p>
            <a:r>
              <a:rPr lang="en-US"/>
              <a:t>Predrag Radenković 3237/10</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3EE1DB6-C092-4B79-97B1-E3C6F5BF8300}" type="datetime1">
              <a:rPr lang="en-US" smtClean="0"/>
              <a:t>7/24/2018</a:t>
            </a:fld>
            <a:endParaRPr lang="en-US"/>
          </a:p>
        </p:txBody>
      </p:sp>
      <p:sp>
        <p:nvSpPr>
          <p:cNvPr id="6" name="Footer Placeholder 5"/>
          <p:cNvSpPr>
            <a:spLocks noGrp="1"/>
          </p:cNvSpPr>
          <p:nvPr>
            <p:ph type="ftr" sz="quarter" idx="11"/>
          </p:nvPr>
        </p:nvSpPr>
        <p:spPr/>
        <p:txBody>
          <a:bodyPr/>
          <a:lstStyle/>
          <a:p>
            <a:r>
              <a:rPr lang="en-US"/>
              <a:t>Predrag Radenković 3237/10</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F7D7656-36D7-478D-AF1C-AC34278D4D18}" type="datetime1">
              <a:rPr lang="en-US" smtClean="0"/>
              <a:t>7/24/2018</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a:t>Predrag Radenković 3237/10</a:t>
            </a:r>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01B73C9-6DB4-4ADB-8B31-368A6557B5FE}" type="datetime1">
              <a:rPr lang="en-US" smtClean="0"/>
              <a:t>7/24/2018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t>Predrag Radenković 3237/10</a:t>
            </a: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24600" y="4890233"/>
            <a:ext cx="2362200" cy="1128824"/>
          </a:xfrm>
        </p:spPr>
        <p:txBody>
          <a:bodyPr>
            <a:normAutofit fontScale="85000" lnSpcReduction="20000"/>
          </a:bodyPr>
          <a:lstStyle/>
          <a:p>
            <a:pPr algn="l"/>
            <a:r>
              <a:rPr lang="en-US" dirty="0"/>
              <a:t>By: Hoddy Mahon</a:t>
            </a:r>
            <a:endParaRPr lang="sr-Latn-RS" dirty="0"/>
          </a:p>
          <a:p>
            <a:pPr algn="l"/>
            <a:r>
              <a:rPr lang="en-US" dirty="0"/>
              <a:t>7/3/18</a:t>
            </a:r>
          </a:p>
          <a:p>
            <a:pPr algn="l"/>
            <a:r>
              <a:rPr lang="en-US"/>
              <a:t>Updated: 7/24/18</a:t>
            </a:r>
            <a:endParaRPr lang="en-US" dirty="0"/>
          </a:p>
        </p:txBody>
      </p:sp>
      <p:sp>
        <p:nvSpPr>
          <p:cNvPr id="2" name="Title 1"/>
          <p:cNvSpPr>
            <a:spLocks noGrp="1"/>
          </p:cNvSpPr>
          <p:nvPr>
            <p:ph type="ctrTitle"/>
          </p:nvPr>
        </p:nvSpPr>
        <p:spPr>
          <a:xfrm>
            <a:off x="533400" y="1371600"/>
            <a:ext cx="7772400" cy="1470025"/>
          </a:xfrm>
        </p:spPr>
        <p:txBody>
          <a:bodyPr>
            <a:normAutofit/>
          </a:bodyPr>
          <a:lstStyle/>
          <a:p>
            <a:r>
              <a:rPr lang="en-US" dirty="0"/>
              <a:t>Predicting the Price of a House in the LA Region</a:t>
            </a:r>
            <a:endParaRPr lang="en-US" sz="6000" dirty="0"/>
          </a:p>
        </p:txBody>
      </p:sp>
      <p:pic>
        <p:nvPicPr>
          <p:cNvPr id="4" name="Picture 3">
            <a:extLst>
              <a:ext uri="{FF2B5EF4-FFF2-40B4-BE49-F238E27FC236}">
                <a16:creationId xmlns:a16="http://schemas.microsoft.com/office/drawing/2014/main" id="{F6070747-CCE3-482C-ABC5-6BB2BDBD166B}"/>
              </a:ext>
            </a:extLst>
          </p:cNvPr>
          <p:cNvPicPr>
            <a:picLocks noChangeAspect="1"/>
          </p:cNvPicPr>
          <p:nvPr/>
        </p:nvPicPr>
        <p:blipFill>
          <a:blip r:embed="rId2"/>
          <a:stretch>
            <a:fillRect/>
          </a:stretch>
        </p:blipFill>
        <p:spPr>
          <a:xfrm>
            <a:off x="685800" y="3560649"/>
            <a:ext cx="5029200" cy="2627270"/>
          </a:xfrm>
          <a:prstGeom prst="rect">
            <a:avLst/>
          </a:prstGeom>
        </p:spPr>
      </p:pic>
      <p:sp>
        <p:nvSpPr>
          <p:cNvPr id="5" name="TextBox 4">
            <a:extLst>
              <a:ext uri="{FF2B5EF4-FFF2-40B4-BE49-F238E27FC236}">
                <a16:creationId xmlns:a16="http://schemas.microsoft.com/office/drawing/2014/main" id="{DDC76DD4-9C83-418A-A8FA-20092623BC0D}"/>
              </a:ext>
            </a:extLst>
          </p:cNvPr>
          <p:cNvSpPr txBox="1"/>
          <p:nvPr/>
        </p:nvSpPr>
        <p:spPr>
          <a:xfrm>
            <a:off x="1295400" y="520183"/>
            <a:ext cx="6934200" cy="769441"/>
          </a:xfrm>
          <a:prstGeom prst="rect">
            <a:avLst/>
          </a:prstGeom>
          <a:noFill/>
        </p:spPr>
        <p:txBody>
          <a:bodyPr wrap="square" rtlCol="0">
            <a:spAutoFit/>
          </a:bodyPr>
          <a:lstStyle/>
          <a:p>
            <a:r>
              <a:rPr lang="en-US" sz="2600" dirty="0">
                <a:solidFill>
                  <a:schemeClr val="tx2"/>
                </a:solidFill>
              </a:rPr>
              <a:t>Springboard Data Science Intensive Capstone Project</a:t>
            </a:r>
          </a:p>
          <a:p>
            <a:endParaRPr lang="en-US" dirty="0"/>
          </a:p>
        </p:txBody>
      </p:sp>
      <p:pic>
        <p:nvPicPr>
          <p:cNvPr id="6" name="Picture 5">
            <a:extLst>
              <a:ext uri="{FF2B5EF4-FFF2-40B4-BE49-F238E27FC236}">
                <a16:creationId xmlns:a16="http://schemas.microsoft.com/office/drawing/2014/main" id="{EF51CA67-AA2E-4CA5-9D23-E788EE7FC00F}"/>
              </a:ext>
            </a:extLst>
          </p:cNvPr>
          <p:cNvPicPr>
            <a:picLocks noChangeAspect="1"/>
          </p:cNvPicPr>
          <p:nvPr/>
        </p:nvPicPr>
        <p:blipFill rotWithShape="1">
          <a:blip r:embed="rId3">
            <a:alphaModFix/>
          </a:blip>
          <a:srcRect t="23127" b="26648"/>
          <a:stretch/>
        </p:blipFill>
        <p:spPr>
          <a:xfrm>
            <a:off x="6096000" y="3962400"/>
            <a:ext cx="2416239" cy="606778"/>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907B4B4-1C80-4FC7-A530-88C4A4CAA851}"/>
              </a:ext>
            </a:extLst>
          </p:cNvPr>
          <p:cNvSpPr txBox="1">
            <a:spLocks/>
          </p:cNvSpPr>
          <p:nvPr/>
        </p:nvSpPr>
        <p:spPr>
          <a:xfrm>
            <a:off x="615696" y="274638"/>
            <a:ext cx="8071104" cy="1020762"/>
          </a:xfrm>
          <a:prstGeom prst="rect">
            <a:avLst/>
          </a:prstGeom>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2700" dirty="0"/>
              <a:t>Data Exploration: Home values per the number of bedrooms</a:t>
            </a:r>
          </a:p>
        </p:txBody>
      </p:sp>
      <p:sp>
        <p:nvSpPr>
          <p:cNvPr id="16" name="Content Placeholder 2">
            <a:extLst>
              <a:ext uri="{FF2B5EF4-FFF2-40B4-BE49-F238E27FC236}">
                <a16:creationId xmlns:a16="http://schemas.microsoft.com/office/drawing/2014/main" id="{4AA9031F-CF96-4FF0-AEC3-C6885E1CDA7A}"/>
              </a:ext>
            </a:extLst>
          </p:cNvPr>
          <p:cNvSpPr>
            <a:spLocks noGrp="1"/>
          </p:cNvSpPr>
          <p:nvPr>
            <p:ph sz="quarter" idx="1"/>
          </p:nvPr>
        </p:nvSpPr>
        <p:spPr>
          <a:xfrm>
            <a:off x="1066800" y="1447800"/>
            <a:ext cx="7467600" cy="838200"/>
          </a:xfrm>
        </p:spPr>
        <p:txBody>
          <a:bodyPr>
            <a:normAutofit/>
          </a:bodyPr>
          <a:lstStyle/>
          <a:p>
            <a:pPr marL="0" indent="0">
              <a:buNone/>
            </a:pPr>
            <a:r>
              <a:rPr lang="en-US" sz="2200" dirty="0"/>
              <a:t>Most homes seem to have between 2-4 bedrooms. 4 bedroom homes appear to have the most amount of higher end homes </a:t>
            </a:r>
          </a:p>
        </p:txBody>
      </p:sp>
      <p:pic>
        <p:nvPicPr>
          <p:cNvPr id="18" name="Picture 17">
            <a:extLst>
              <a:ext uri="{FF2B5EF4-FFF2-40B4-BE49-F238E27FC236}">
                <a16:creationId xmlns:a16="http://schemas.microsoft.com/office/drawing/2014/main" id="{5B8997D8-A4C0-4456-83CC-94874404CD3C}"/>
              </a:ext>
            </a:extLst>
          </p:cNvPr>
          <p:cNvPicPr/>
          <p:nvPr/>
        </p:nvPicPr>
        <p:blipFill>
          <a:blip r:embed="rId2"/>
          <a:stretch>
            <a:fillRect/>
          </a:stretch>
        </p:blipFill>
        <p:spPr>
          <a:xfrm>
            <a:off x="1679448" y="2552700"/>
            <a:ext cx="5943600" cy="4114800"/>
          </a:xfrm>
          <a:prstGeom prst="rect">
            <a:avLst/>
          </a:prstGeom>
        </p:spPr>
      </p:pic>
      <p:sp>
        <p:nvSpPr>
          <p:cNvPr id="19" name="Slide Number Placeholder 4">
            <a:extLst>
              <a:ext uri="{FF2B5EF4-FFF2-40B4-BE49-F238E27FC236}">
                <a16:creationId xmlns:a16="http://schemas.microsoft.com/office/drawing/2014/main" id="{36B343E2-DDA5-4719-87AD-A1CEB13DCEBA}"/>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10</a:t>
            </a:fld>
            <a:r>
              <a:rPr lang="en-US" sz="1100" dirty="0"/>
              <a:t>/21</a:t>
            </a:r>
          </a:p>
        </p:txBody>
      </p:sp>
    </p:spTree>
    <p:extLst>
      <p:ext uri="{BB962C8B-B14F-4D97-AF65-F5344CB8AC3E}">
        <p14:creationId xmlns:p14="http://schemas.microsoft.com/office/powerpoint/2010/main" val="86953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BD5757F-9A5E-4185-BA2F-D470FBA94CE7}"/>
              </a:ext>
            </a:extLst>
          </p:cNvPr>
          <p:cNvSpPr>
            <a:spLocks noGrp="1"/>
          </p:cNvSpPr>
          <p:nvPr>
            <p:ph type="title"/>
          </p:nvPr>
        </p:nvSpPr>
        <p:spPr>
          <a:xfrm>
            <a:off x="615696" y="228600"/>
            <a:ext cx="8071104" cy="1020762"/>
          </a:xfrm>
        </p:spPr>
        <p:txBody>
          <a:bodyPr>
            <a:noAutofit/>
          </a:bodyPr>
          <a:lstStyle/>
          <a:p>
            <a:r>
              <a:rPr lang="en-US" sz="2700" dirty="0"/>
              <a:t>Data Exploration: Home values per the number of stories a home has</a:t>
            </a:r>
          </a:p>
        </p:txBody>
      </p:sp>
      <p:pic>
        <p:nvPicPr>
          <p:cNvPr id="16" name="Picture 15">
            <a:extLst>
              <a:ext uri="{FF2B5EF4-FFF2-40B4-BE49-F238E27FC236}">
                <a16:creationId xmlns:a16="http://schemas.microsoft.com/office/drawing/2014/main" id="{35262492-B1C1-4126-A753-8C99B53258EB}"/>
              </a:ext>
            </a:extLst>
          </p:cNvPr>
          <p:cNvPicPr/>
          <p:nvPr/>
        </p:nvPicPr>
        <p:blipFill>
          <a:blip r:embed="rId2"/>
          <a:stretch>
            <a:fillRect/>
          </a:stretch>
        </p:blipFill>
        <p:spPr>
          <a:xfrm>
            <a:off x="1600200" y="2971800"/>
            <a:ext cx="5562600" cy="3771900"/>
          </a:xfrm>
          <a:prstGeom prst="rect">
            <a:avLst/>
          </a:prstGeom>
        </p:spPr>
      </p:pic>
      <p:sp>
        <p:nvSpPr>
          <p:cNvPr id="18" name="Content Placeholder 2">
            <a:extLst>
              <a:ext uri="{FF2B5EF4-FFF2-40B4-BE49-F238E27FC236}">
                <a16:creationId xmlns:a16="http://schemas.microsoft.com/office/drawing/2014/main" id="{9A6B1B43-8E43-419D-84DE-6BFBDD1AFAD9}"/>
              </a:ext>
            </a:extLst>
          </p:cNvPr>
          <p:cNvSpPr>
            <a:spLocks noGrp="1"/>
          </p:cNvSpPr>
          <p:nvPr>
            <p:ph sz="quarter" idx="1"/>
          </p:nvPr>
        </p:nvSpPr>
        <p:spPr>
          <a:xfrm>
            <a:off x="917448" y="1295400"/>
            <a:ext cx="7467600" cy="2417135"/>
          </a:xfrm>
        </p:spPr>
        <p:txBody>
          <a:bodyPr>
            <a:noAutofit/>
          </a:bodyPr>
          <a:lstStyle/>
          <a:p>
            <a:pPr marL="0" indent="0">
              <a:buNone/>
            </a:pPr>
            <a:r>
              <a:rPr lang="en-US" sz="2000" dirty="0"/>
              <a:t>It doesn’t seem like three story houses are more expensive than one story houses. If anything, one story houses may be more expensive than three storied ones. It is a bit tough to tell considering the large volume of one story houses compared to three story houses however. Also, it appears that two story houses would have the highest average home value amongst the three values</a:t>
            </a:r>
          </a:p>
        </p:txBody>
      </p:sp>
      <p:sp>
        <p:nvSpPr>
          <p:cNvPr id="19" name="Slide Number Placeholder 4">
            <a:extLst>
              <a:ext uri="{FF2B5EF4-FFF2-40B4-BE49-F238E27FC236}">
                <a16:creationId xmlns:a16="http://schemas.microsoft.com/office/drawing/2014/main" id="{8F1575A8-CA41-47A8-BF26-1CA36C1BEB47}"/>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11</a:t>
            </a:fld>
            <a:r>
              <a:rPr lang="en-US" sz="1100" dirty="0"/>
              <a:t>/21</a:t>
            </a:r>
          </a:p>
        </p:txBody>
      </p:sp>
    </p:spTree>
    <p:extLst>
      <p:ext uri="{BB962C8B-B14F-4D97-AF65-F5344CB8AC3E}">
        <p14:creationId xmlns:p14="http://schemas.microsoft.com/office/powerpoint/2010/main" val="119218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DF31B8-B07D-4DB1-8658-E6EB04EB70F9}"/>
              </a:ext>
            </a:extLst>
          </p:cNvPr>
          <p:cNvSpPr>
            <a:spLocks noGrp="1"/>
          </p:cNvSpPr>
          <p:nvPr>
            <p:ph type="title"/>
          </p:nvPr>
        </p:nvSpPr>
        <p:spPr>
          <a:xfrm>
            <a:off x="615696" y="274638"/>
            <a:ext cx="8071104" cy="1020762"/>
          </a:xfrm>
        </p:spPr>
        <p:txBody>
          <a:bodyPr>
            <a:noAutofit/>
          </a:bodyPr>
          <a:lstStyle/>
          <a:p>
            <a:r>
              <a:rPr lang="en-US" sz="2700" dirty="0"/>
              <a:t>Data Exploration: Home values per the number of bathrooms in a home</a:t>
            </a:r>
          </a:p>
        </p:txBody>
      </p:sp>
      <p:pic>
        <p:nvPicPr>
          <p:cNvPr id="17" name="Picture 16">
            <a:extLst>
              <a:ext uri="{FF2B5EF4-FFF2-40B4-BE49-F238E27FC236}">
                <a16:creationId xmlns:a16="http://schemas.microsoft.com/office/drawing/2014/main" id="{07B62E58-7F54-4318-9D7C-8A910C3EAD51}"/>
              </a:ext>
            </a:extLst>
          </p:cNvPr>
          <p:cNvPicPr>
            <a:picLocks noChangeAspect="1"/>
          </p:cNvPicPr>
          <p:nvPr/>
        </p:nvPicPr>
        <p:blipFill>
          <a:blip r:embed="rId2"/>
          <a:stretch>
            <a:fillRect/>
          </a:stretch>
        </p:blipFill>
        <p:spPr>
          <a:xfrm>
            <a:off x="1676400" y="2971800"/>
            <a:ext cx="5510212" cy="3606943"/>
          </a:xfrm>
          <a:prstGeom prst="rect">
            <a:avLst/>
          </a:prstGeom>
        </p:spPr>
      </p:pic>
      <p:sp>
        <p:nvSpPr>
          <p:cNvPr id="18" name="Content Placeholder 2">
            <a:extLst>
              <a:ext uri="{FF2B5EF4-FFF2-40B4-BE49-F238E27FC236}">
                <a16:creationId xmlns:a16="http://schemas.microsoft.com/office/drawing/2014/main" id="{A78B54D4-E32A-498E-B455-531739A0B5D9}"/>
              </a:ext>
            </a:extLst>
          </p:cNvPr>
          <p:cNvSpPr>
            <a:spLocks noGrp="1"/>
          </p:cNvSpPr>
          <p:nvPr>
            <p:ph sz="quarter" idx="1"/>
          </p:nvPr>
        </p:nvSpPr>
        <p:spPr>
          <a:xfrm>
            <a:off x="1066800" y="1524000"/>
            <a:ext cx="7467600" cy="1066800"/>
          </a:xfrm>
        </p:spPr>
        <p:txBody>
          <a:bodyPr>
            <a:noAutofit/>
          </a:bodyPr>
          <a:lstStyle/>
          <a:p>
            <a:pPr marL="0" indent="0">
              <a:buNone/>
            </a:pPr>
            <a:r>
              <a:rPr lang="en-US" sz="2200" dirty="0"/>
              <a:t>If the home has over 3.5 bathrooms, there is a very high chance the home is above the mean house price. Meanwhile, if the home only has 1 bathroom, odds are it is below the mean house price</a:t>
            </a:r>
          </a:p>
        </p:txBody>
      </p:sp>
      <p:sp>
        <p:nvSpPr>
          <p:cNvPr id="19" name="Slide Number Placeholder 4">
            <a:extLst>
              <a:ext uri="{FF2B5EF4-FFF2-40B4-BE49-F238E27FC236}">
                <a16:creationId xmlns:a16="http://schemas.microsoft.com/office/drawing/2014/main" id="{CC645619-B17A-4B3D-A752-33CBB7C9A489}"/>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12</a:t>
            </a:fld>
            <a:r>
              <a:rPr lang="en-US" sz="1100" dirty="0"/>
              <a:t>/21</a:t>
            </a:r>
          </a:p>
        </p:txBody>
      </p:sp>
    </p:spTree>
    <p:extLst>
      <p:ext uri="{BB962C8B-B14F-4D97-AF65-F5344CB8AC3E}">
        <p14:creationId xmlns:p14="http://schemas.microsoft.com/office/powerpoint/2010/main" val="124766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Model Selection</a:t>
            </a:r>
          </a:p>
        </p:txBody>
      </p:sp>
      <p:sp>
        <p:nvSpPr>
          <p:cNvPr id="13" name="Content Placeholder 2">
            <a:extLst>
              <a:ext uri="{FF2B5EF4-FFF2-40B4-BE49-F238E27FC236}">
                <a16:creationId xmlns:a16="http://schemas.microsoft.com/office/drawing/2014/main" id="{662642FE-2D35-44DD-A48C-A34A8D3B47B2}"/>
              </a:ext>
            </a:extLst>
          </p:cNvPr>
          <p:cNvSpPr txBox="1">
            <a:spLocks/>
          </p:cNvSpPr>
          <p:nvPr/>
        </p:nvSpPr>
        <p:spPr>
          <a:xfrm>
            <a:off x="615696" y="1447800"/>
            <a:ext cx="7613904" cy="2895600"/>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Arial" panose="020B0604020202020204" pitchFamily="34" charset="0"/>
              <a:buChar char="•"/>
            </a:pPr>
            <a:r>
              <a:rPr lang="en-US" sz="2200" dirty="0"/>
              <a:t>Split 70% of data into training set, 30% into test set</a:t>
            </a:r>
          </a:p>
          <a:p>
            <a:pPr>
              <a:buFont typeface="Arial" panose="020B0604020202020204" pitchFamily="34" charset="0"/>
              <a:buChar char="•"/>
            </a:pPr>
            <a:r>
              <a:rPr lang="en-US" sz="2200" dirty="0"/>
              <a:t>Ran training data through 4 baseline regression models and compared R</a:t>
            </a:r>
            <a:r>
              <a:rPr lang="en-US" sz="2200" baseline="30000" dirty="0"/>
              <a:t>2 </a:t>
            </a:r>
            <a:r>
              <a:rPr lang="en-US" sz="2200" dirty="0"/>
              <a:t>results</a:t>
            </a:r>
          </a:p>
          <a:p>
            <a:pPr>
              <a:buFont typeface="Arial" panose="020B0604020202020204" pitchFamily="34" charset="0"/>
              <a:buChar char="•"/>
            </a:pPr>
            <a:r>
              <a:rPr lang="en-US" sz="2200" dirty="0"/>
              <a:t>Regression models looked at were: Random Forest Regressor, Linear Regression, Lasso Regression, and Ridge Regression</a:t>
            </a:r>
          </a:p>
          <a:p>
            <a:pPr>
              <a:buFont typeface="Arial" panose="020B0604020202020204" pitchFamily="34" charset="0"/>
              <a:buChar char="•"/>
            </a:pPr>
            <a:r>
              <a:rPr lang="en-US" sz="2200" dirty="0"/>
              <a:t>Below are the outcomes of how each regression model performed</a:t>
            </a:r>
          </a:p>
          <a:p>
            <a:pPr>
              <a:buFont typeface="Arial" panose="020B0604020202020204" pitchFamily="34" charset="0"/>
              <a:buChar char="•"/>
            </a:pPr>
            <a:r>
              <a:rPr lang="en-US" sz="2200" dirty="0"/>
              <a:t>Cleary Random Forest Regressor performed the best</a:t>
            </a:r>
          </a:p>
          <a:p>
            <a:pPr marL="0" indent="0">
              <a:buFont typeface="Wingdings 2"/>
              <a:buNone/>
            </a:pPr>
            <a:endParaRPr lang="en-US" sz="2200" dirty="0"/>
          </a:p>
        </p:txBody>
      </p:sp>
      <p:sp>
        <p:nvSpPr>
          <p:cNvPr id="17" name="Slide Number Placeholder 4">
            <a:extLst>
              <a:ext uri="{FF2B5EF4-FFF2-40B4-BE49-F238E27FC236}">
                <a16:creationId xmlns:a16="http://schemas.microsoft.com/office/drawing/2014/main" id="{53FFD772-E704-488B-8A79-CB1DD18E691A}"/>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13</a:t>
            </a:fld>
            <a:r>
              <a:rPr lang="en-US" sz="1100" dirty="0"/>
              <a:t>/21</a:t>
            </a:r>
          </a:p>
        </p:txBody>
      </p:sp>
      <p:pic>
        <p:nvPicPr>
          <p:cNvPr id="7" name="Picture 6">
            <a:extLst>
              <a:ext uri="{FF2B5EF4-FFF2-40B4-BE49-F238E27FC236}">
                <a16:creationId xmlns:a16="http://schemas.microsoft.com/office/drawing/2014/main" id="{E2F6F61E-3B9C-4277-BBFB-9E9795036D81}"/>
              </a:ext>
            </a:extLst>
          </p:cNvPr>
          <p:cNvPicPr/>
          <p:nvPr/>
        </p:nvPicPr>
        <p:blipFill>
          <a:blip r:embed="rId2"/>
          <a:stretch>
            <a:fillRect/>
          </a:stretch>
        </p:blipFill>
        <p:spPr>
          <a:xfrm>
            <a:off x="1981200" y="4453255"/>
            <a:ext cx="4267200" cy="1685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Random Forest Features and Advantages</a:t>
            </a:r>
            <a:endParaRPr lang="en-US" sz="3200" dirty="0"/>
          </a:p>
        </p:txBody>
      </p:sp>
      <p:sp>
        <p:nvSpPr>
          <p:cNvPr id="11" name="Content Placeholder 2">
            <a:extLst>
              <a:ext uri="{FF2B5EF4-FFF2-40B4-BE49-F238E27FC236}">
                <a16:creationId xmlns:a16="http://schemas.microsoft.com/office/drawing/2014/main" id="{46A982D2-8141-4405-B9BC-90EA4C931F0F}"/>
              </a:ext>
            </a:extLst>
          </p:cNvPr>
          <p:cNvSpPr txBox="1">
            <a:spLocks/>
          </p:cNvSpPr>
          <p:nvPr/>
        </p:nvSpPr>
        <p:spPr>
          <a:xfrm>
            <a:off x="1066800" y="1600200"/>
            <a:ext cx="7772400"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Font typeface="Wingdings 2"/>
              <a:buNone/>
            </a:pPr>
            <a:r>
              <a:rPr lang="en-US" dirty="0"/>
              <a:t>The advantages of random forest are:</a:t>
            </a:r>
          </a:p>
          <a:p>
            <a:r>
              <a:rPr lang="en-US" dirty="0"/>
              <a:t>It is one of the most accurate learning algorithms available</a:t>
            </a:r>
          </a:p>
          <a:p>
            <a:r>
              <a:rPr lang="en-US" dirty="0"/>
              <a:t>It runs efficiently on large databases</a:t>
            </a:r>
          </a:p>
          <a:p>
            <a:r>
              <a:rPr lang="en-US" dirty="0"/>
              <a:t>It can handle thousands of input variables without variable deletion</a:t>
            </a:r>
          </a:p>
          <a:p>
            <a:r>
              <a:rPr lang="en-US" dirty="0"/>
              <a:t>It generates an internal unbiased estimate of the generalization error as the forest building progresses</a:t>
            </a:r>
          </a:p>
          <a:p>
            <a:r>
              <a:rPr lang="en-US" dirty="0"/>
              <a:t>It has an effective method for estimating missing data and maintains accuracy when a large proportion of the data are missing</a:t>
            </a:r>
          </a:p>
        </p:txBody>
      </p:sp>
      <p:sp>
        <p:nvSpPr>
          <p:cNvPr id="12" name="Slide Number Placeholder 4">
            <a:extLst>
              <a:ext uri="{FF2B5EF4-FFF2-40B4-BE49-F238E27FC236}">
                <a16:creationId xmlns:a16="http://schemas.microsoft.com/office/drawing/2014/main" id="{0133A08F-043B-412A-BD96-54DA2F3E5A7F}"/>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14</a:t>
            </a:fld>
            <a:r>
              <a:rPr lang="en-US" sz="1100" dirty="0"/>
              <a:t>/21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Random Forest Disadvantages</a:t>
            </a:r>
            <a:endParaRPr lang="en-US" sz="3200" dirty="0"/>
          </a:p>
        </p:txBody>
      </p:sp>
      <p:sp>
        <p:nvSpPr>
          <p:cNvPr id="11" name="Content Placeholder 2">
            <a:extLst>
              <a:ext uri="{FF2B5EF4-FFF2-40B4-BE49-F238E27FC236}">
                <a16:creationId xmlns:a16="http://schemas.microsoft.com/office/drawing/2014/main" id="{46A982D2-8141-4405-B9BC-90EA4C931F0F}"/>
              </a:ext>
            </a:extLst>
          </p:cNvPr>
          <p:cNvSpPr txBox="1">
            <a:spLocks/>
          </p:cNvSpPr>
          <p:nvPr/>
        </p:nvSpPr>
        <p:spPr>
          <a:xfrm>
            <a:off x="1066800" y="1600200"/>
            <a:ext cx="7772400"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dirty="0"/>
              <a:t>The disadvantages of random forest are:</a:t>
            </a:r>
          </a:p>
          <a:p>
            <a:r>
              <a:rPr lang="en-US" dirty="0"/>
              <a:t>Random forests have been observed to overfit for some datasets with noisy regression tasks</a:t>
            </a:r>
            <a:endParaRPr lang="en-US" baseline="30000" dirty="0"/>
          </a:p>
          <a:p>
            <a:r>
              <a:rPr lang="en-US" dirty="0"/>
              <a:t>For data including categorical variables with different number of levels, random forests are biased in favor of those attributes with more levels. Therefore, the variable importance scores from random forest are not reliable for this type of data</a:t>
            </a:r>
          </a:p>
        </p:txBody>
      </p:sp>
      <p:sp>
        <p:nvSpPr>
          <p:cNvPr id="5" name="Slide Number Placeholder 4">
            <a:extLst>
              <a:ext uri="{FF2B5EF4-FFF2-40B4-BE49-F238E27FC236}">
                <a16:creationId xmlns:a16="http://schemas.microsoft.com/office/drawing/2014/main" id="{87279A07-94F3-4957-9F50-91409698FBA5}"/>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15</a:t>
            </a:fld>
            <a:r>
              <a:rPr lang="en-US" sz="1100" dirty="0"/>
              <a:t>/21</a:t>
            </a:r>
          </a:p>
        </p:txBody>
      </p:sp>
    </p:spTree>
    <p:extLst>
      <p:ext uri="{BB962C8B-B14F-4D97-AF65-F5344CB8AC3E}">
        <p14:creationId xmlns:p14="http://schemas.microsoft.com/office/powerpoint/2010/main" val="14448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Steps</a:t>
            </a:r>
          </a:p>
        </p:txBody>
      </p:sp>
      <p:sp>
        <p:nvSpPr>
          <p:cNvPr id="3" name="Content Placeholder 2"/>
          <p:cNvSpPr>
            <a:spLocks noGrp="1"/>
          </p:cNvSpPr>
          <p:nvPr>
            <p:ph sz="quarter" idx="1"/>
          </p:nvPr>
        </p:nvSpPr>
        <p:spPr>
          <a:xfrm>
            <a:off x="914400" y="1600200"/>
            <a:ext cx="7772400" cy="3810000"/>
          </a:xfrm>
        </p:spPr>
        <p:txBody>
          <a:bodyPr>
            <a:normAutofit/>
          </a:bodyPr>
          <a:lstStyle/>
          <a:p>
            <a:r>
              <a:rPr lang="en-US" dirty="0"/>
              <a:t>Split the data into training and test sets</a:t>
            </a:r>
          </a:p>
          <a:p>
            <a:r>
              <a:rPr lang="en-US" dirty="0"/>
              <a:t>Performed randomized search on the hyper parameters in order to tune them</a:t>
            </a:r>
          </a:p>
          <a:p>
            <a:pPr lvl="1"/>
            <a:r>
              <a:rPr lang="en-US" dirty="0"/>
              <a:t>3-fold cross validation was incorporated in this process</a:t>
            </a:r>
          </a:p>
          <a:p>
            <a:r>
              <a:rPr lang="en-US" dirty="0"/>
              <a:t>Ran the model with the tuned hyper parameters from the randomized search</a:t>
            </a:r>
          </a:p>
          <a:p>
            <a:r>
              <a:rPr lang="en-US" dirty="0"/>
              <a:t>Evaluated the model’s performance</a:t>
            </a:r>
          </a:p>
          <a:p>
            <a:endParaRPr lang="en-US" dirty="0"/>
          </a:p>
          <a:p>
            <a:endParaRPr lang="en-US" dirty="0"/>
          </a:p>
        </p:txBody>
      </p:sp>
      <p:sp>
        <p:nvSpPr>
          <p:cNvPr id="9" name="Slide Number Placeholder 4">
            <a:extLst>
              <a:ext uri="{FF2B5EF4-FFF2-40B4-BE49-F238E27FC236}">
                <a16:creationId xmlns:a16="http://schemas.microsoft.com/office/drawing/2014/main" id="{82B8C6AB-00C1-4392-B9D5-2B24E391DFA4}"/>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16</a:t>
            </a:fld>
            <a:r>
              <a:rPr lang="en-US" sz="1100" dirty="0"/>
              <a:t>/21</a:t>
            </a:r>
          </a:p>
        </p:txBody>
      </p:sp>
    </p:spTree>
    <p:extLst>
      <p:ext uri="{BB962C8B-B14F-4D97-AF65-F5344CB8AC3E}">
        <p14:creationId xmlns:p14="http://schemas.microsoft.com/office/powerpoint/2010/main" val="337905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Evaluation</a:t>
            </a:r>
          </a:p>
        </p:txBody>
      </p:sp>
      <p:sp>
        <p:nvSpPr>
          <p:cNvPr id="3" name="Content Placeholder 2"/>
          <p:cNvSpPr>
            <a:spLocks noGrp="1"/>
          </p:cNvSpPr>
          <p:nvPr>
            <p:ph sz="quarter" idx="1"/>
          </p:nvPr>
        </p:nvSpPr>
        <p:spPr>
          <a:xfrm>
            <a:off x="914400" y="1676400"/>
            <a:ext cx="7772400" cy="4572000"/>
          </a:xfrm>
        </p:spPr>
        <p:txBody>
          <a:bodyPr>
            <a:normAutofit/>
          </a:bodyPr>
          <a:lstStyle/>
          <a:p>
            <a:r>
              <a:rPr lang="en-US" dirty="0"/>
              <a:t>R</a:t>
            </a:r>
            <a:r>
              <a:rPr lang="en-US" baseline="30000" dirty="0"/>
              <a:t>2 </a:t>
            </a:r>
            <a:r>
              <a:rPr lang="en-US" dirty="0"/>
              <a:t>score on training data = .81</a:t>
            </a:r>
          </a:p>
          <a:p>
            <a:r>
              <a:rPr lang="en-US" dirty="0"/>
              <a:t>R</a:t>
            </a:r>
            <a:r>
              <a:rPr lang="en-US" baseline="30000" dirty="0"/>
              <a:t>2 </a:t>
            </a:r>
            <a:r>
              <a:rPr lang="en-US" dirty="0"/>
              <a:t>score on test data = .66 </a:t>
            </a:r>
          </a:p>
          <a:p>
            <a:r>
              <a:rPr lang="en-US" dirty="0"/>
              <a:t>Mean Squared Error = .43. </a:t>
            </a:r>
          </a:p>
          <a:p>
            <a:pPr marL="0" indent="0">
              <a:buNone/>
            </a:pPr>
            <a:endParaRPr lang="en-US" dirty="0"/>
          </a:p>
          <a:p>
            <a:r>
              <a:rPr lang="en-US" dirty="0"/>
              <a:t>The R</a:t>
            </a:r>
            <a:r>
              <a:rPr lang="en-US" baseline="30000" dirty="0"/>
              <a:t>2 </a:t>
            </a:r>
            <a:r>
              <a:rPr lang="en-US" dirty="0"/>
              <a:t>indicates the percentage of the variance in the dependent variable that the independent variables explain collectively</a:t>
            </a:r>
          </a:p>
          <a:p>
            <a:r>
              <a:rPr lang="en-US" dirty="0"/>
              <a:t>The mean squared error tells us the average squared difference between the estimated values and what is estimated</a:t>
            </a:r>
          </a:p>
          <a:p>
            <a:endParaRPr lang="en-US" dirty="0"/>
          </a:p>
        </p:txBody>
      </p:sp>
      <p:sp>
        <p:nvSpPr>
          <p:cNvPr id="8" name="Slide Number Placeholder 4">
            <a:extLst>
              <a:ext uri="{FF2B5EF4-FFF2-40B4-BE49-F238E27FC236}">
                <a16:creationId xmlns:a16="http://schemas.microsoft.com/office/drawing/2014/main" id="{FE185E47-44B5-4B44-846A-57C353FE7896}"/>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17</a:t>
            </a:fld>
            <a:r>
              <a:rPr lang="en-US" sz="1100" dirty="0"/>
              <a:t>/21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921" y="244531"/>
            <a:ext cx="7772400" cy="868362"/>
          </a:xfrm>
        </p:spPr>
        <p:txBody>
          <a:bodyPr>
            <a:normAutofit/>
          </a:bodyPr>
          <a:lstStyle/>
          <a:p>
            <a:r>
              <a:rPr lang="en-US" sz="3300" dirty="0"/>
              <a:t>Feature Importance</a:t>
            </a:r>
          </a:p>
        </p:txBody>
      </p:sp>
      <p:sp>
        <p:nvSpPr>
          <p:cNvPr id="3" name="Content Placeholder 2"/>
          <p:cNvSpPr>
            <a:spLocks noGrp="1"/>
          </p:cNvSpPr>
          <p:nvPr>
            <p:ph sz="quarter" idx="1"/>
          </p:nvPr>
        </p:nvSpPr>
        <p:spPr>
          <a:xfrm>
            <a:off x="855921" y="1295400"/>
            <a:ext cx="7772400" cy="1066800"/>
          </a:xfrm>
        </p:spPr>
        <p:txBody>
          <a:bodyPr>
            <a:normAutofit/>
          </a:bodyPr>
          <a:lstStyle/>
          <a:p>
            <a:pPr marL="0" indent="0">
              <a:buNone/>
            </a:pPr>
            <a:r>
              <a:rPr lang="en-US" dirty="0"/>
              <a:t>Number of bathrooms, square footage, and number of bedrooms are the most important features </a:t>
            </a:r>
          </a:p>
        </p:txBody>
      </p:sp>
      <p:sp>
        <p:nvSpPr>
          <p:cNvPr id="9" name="Slide Number Placeholder 4">
            <a:extLst>
              <a:ext uri="{FF2B5EF4-FFF2-40B4-BE49-F238E27FC236}">
                <a16:creationId xmlns:a16="http://schemas.microsoft.com/office/drawing/2014/main" id="{DFB7A101-ACD0-4DA5-90E6-09D23CE4A1C1}"/>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18</a:t>
            </a:fld>
            <a:r>
              <a:rPr lang="en-US" sz="1100" dirty="0"/>
              <a:t>/21</a:t>
            </a:r>
          </a:p>
        </p:txBody>
      </p:sp>
      <p:pic>
        <p:nvPicPr>
          <p:cNvPr id="5" name="Picture 4">
            <a:extLst>
              <a:ext uri="{FF2B5EF4-FFF2-40B4-BE49-F238E27FC236}">
                <a16:creationId xmlns:a16="http://schemas.microsoft.com/office/drawing/2014/main" id="{CEC0244E-C317-4523-9ABB-579881515F8C}"/>
              </a:ext>
            </a:extLst>
          </p:cNvPr>
          <p:cNvPicPr>
            <a:picLocks noChangeAspect="1"/>
          </p:cNvPicPr>
          <p:nvPr/>
        </p:nvPicPr>
        <p:blipFill>
          <a:blip r:embed="rId2"/>
          <a:stretch>
            <a:fillRect/>
          </a:stretch>
        </p:blipFill>
        <p:spPr>
          <a:xfrm>
            <a:off x="1171575" y="2263627"/>
            <a:ext cx="6800850" cy="4162425"/>
          </a:xfrm>
          <a:prstGeom prst="rect">
            <a:avLst/>
          </a:prstGeom>
        </p:spPr>
      </p:pic>
    </p:spTree>
    <p:extLst>
      <p:ext uri="{BB962C8B-B14F-4D97-AF65-F5344CB8AC3E}">
        <p14:creationId xmlns:p14="http://schemas.microsoft.com/office/powerpoint/2010/main" val="3492304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944562"/>
          </a:xfrm>
        </p:spPr>
        <p:txBody>
          <a:bodyPr>
            <a:normAutofit/>
          </a:bodyPr>
          <a:lstStyle/>
          <a:p>
            <a:r>
              <a:rPr lang="en-US" sz="3300" dirty="0"/>
              <a:t>Model Assumptions</a:t>
            </a:r>
          </a:p>
        </p:txBody>
      </p:sp>
      <p:sp>
        <p:nvSpPr>
          <p:cNvPr id="3" name="Content Placeholder 2"/>
          <p:cNvSpPr>
            <a:spLocks noGrp="1"/>
          </p:cNvSpPr>
          <p:nvPr>
            <p:ph sz="quarter" idx="1"/>
          </p:nvPr>
        </p:nvSpPr>
        <p:spPr/>
        <p:txBody>
          <a:bodyPr/>
          <a:lstStyle/>
          <a:p>
            <a:r>
              <a:rPr lang="en-US" dirty="0"/>
              <a:t>Because the actual price a home was sold for was not available in the dataset, the total tax assessed value of the parcel was used in this model as the dependent variable</a:t>
            </a:r>
          </a:p>
          <a:p>
            <a:r>
              <a:rPr lang="en-US" dirty="0"/>
              <a:t>Tax amount was used as the target variable when the target variable was null (1.1% of records)</a:t>
            </a:r>
          </a:p>
          <a:p>
            <a:endParaRPr lang="en-US" dirty="0"/>
          </a:p>
        </p:txBody>
      </p:sp>
      <p:sp>
        <p:nvSpPr>
          <p:cNvPr id="8" name="Slide Number Placeholder 4">
            <a:extLst>
              <a:ext uri="{FF2B5EF4-FFF2-40B4-BE49-F238E27FC236}">
                <a16:creationId xmlns:a16="http://schemas.microsoft.com/office/drawing/2014/main" id="{170766A5-C47F-4E79-A3C1-B5B35A7C7C2E}"/>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19</a:t>
            </a:fld>
            <a:r>
              <a:rPr lang="en-US" sz="1100" dirty="0"/>
              <a:t>/21</a:t>
            </a:r>
          </a:p>
        </p:txBody>
      </p:sp>
    </p:spTree>
    <p:extLst>
      <p:ext uri="{BB962C8B-B14F-4D97-AF65-F5344CB8AC3E}">
        <p14:creationId xmlns:p14="http://schemas.microsoft.com/office/powerpoint/2010/main" val="276239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sz="quarter" idx="1"/>
          </p:nvPr>
        </p:nvSpPr>
        <p:spPr>
          <a:xfrm>
            <a:off x="914400" y="1447800"/>
            <a:ext cx="7772400" cy="1600200"/>
          </a:xfrm>
        </p:spPr>
        <p:txBody>
          <a:bodyPr>
            <a:normAutofit/>
          </a:bodyPr>
          <a:lstStyle/>
          <a:p>
            <a:pPr marL="0" indent="0">
              <a:buNone/>
            </a:pPr>
            <a:r>
              <a:rPr lang="en-US" sz="2800" dirty="0"/>
              <a:t>Buying a home is a very expensive purchase and average Americans are not equipped with enough knowledge to know if they’re getting a fair price</a:t>
            </a:r>
          </a:p>
        </p:txBody>
      </p:sp>
      <p:sp>
        <p:nvSpPr>
          <p:cNvPr id="7" name="Slide Number Placeholder 4">
            <a:extLst>
              <a:ext uri="{FF2B5EF4-FFF2-40B4-BE49-F238E27FC236}">
                <a16:creationId xmlns:a16="http://schemas.microsoft.com/office/drawing/2014/main" id="{38442417-5669-436D-B31F-967695214756}"/>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2</a:t>
            </a:fld>
            <a:r>
              <a:rPr lang="en-US" sz="1100" dirty="0"/>
              <a:t>/21</a:t>
            </a:r>
          </a:p>
        </p:txBody>
      </p:sp>
      <p:pic>
        <p:nvPicPr>
          <p:cNvPr id="8" name="Picture 7">
            <a:extLst>
              <a:ext uri="{FF2B5EF4-FFF2-40B4-BE49-F238E27FC236}">
                <a16:creationId xmlns:a16="http://schemas.microsoft.com/office/drawing/2014/main" id="{15263CEE-128C-40BC-BC1F-294B570FA582}"/>
              </a:ext>
            </a:extLst>
          </p:cNvPr>
          <p:cNvPicPr>
            <a:picLocks noChangeAspect="1"/>
          </p:cNvPicPr>
          <p:nvPr/>
        </p:nvPicPr>
        <p:blipFill>
          <a:blip r:embed="rId2"/>
          <a:stretch>
            <a:fillRect/>
          </a:stretch>
        </p:blipFill>
        <p:spPr>
          <a:xfrm>
            <a:off x="1905000" y="3352800"/>
            <a:ext cx="5287633" cy="29813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Conclusion</a:t>
            </a:r>
          </a:p>
        </p:txBody>
      </p:sp>
      <p:sp>
        <p:nvSpPr>
          <p:cNvPr id="3" name="Content Placeholder 2"/>
          <p:cNvSpPr>
            <a:spLocks noGrp="1"/>
          </p:cNvSpPr>
          <p:nvPr>
            <p:ph sz="quarter" idx="1"/>
          </p:nvPr>
        </p:nvSpPr>
        <p:spPr>
          <a:xfrm>
            <a:off x="762000" y="1600200"/>
            <a:ext cx="7772400" cy="4983162"/>
          </a:xfrm>
        </p:spPr>
        <p:txBody>
          <a:bodyPr>
            <a:normAutofit fontScale="92500"/>
          </a:bodyPr>
          <a:lstStyle/>
          <a:p>
            <a:r>
              <a:rPr lang="en-US" dirty="0"/>
              <a:t>Most of the features I had assumed were important (sq. footage, bathrooms, bedrooms), were proven to be important to the model</a:t>
            </a:r>
          </a:p>
          <a:p>
            <a:r>
              <a:rPr lang="en-US" dirty="0"/>
              <a:t>Location based features were not too important</a:t>
            </a:r>
          </a:p>
          <a:p>
            <a:pPr lvl="1"/>
            <a:r>
              <a:rPr lang="en-US" dirty="0"/>
              <a:t>Makes sense though because the data was from 3 neighboring California counties </a:t>
            </a:r>
          </a:p>
          <a:p>
            <a:r>
              <a:rPr lang="en-US" dirty="0"/>
              <a:t>One-Hot Encoding could have been used to incorporate the object data type features into the model</a:t>
            </a:r>
          </a:p>
          <a:p>
            <a:r>
              <a:rPr lang="en-US" dirty="0"/>
              <a:t>K-NN could have been used to fill in some of the missing data for some columns</a:t>
            </a:r>
          </a:p>
          <a:p>
            <a:r>
              <a:rPr lang="en-US" dirty="0"/>
              <a:t>Feature engineering is crucial in data having a solid model </a:t>
            </a:r>
          </a:p>
          <a:p>
            <a:r>
              <a:rPr lang="en-US" dirty="0"/>
              <a:t>There’s a lot still to learn in the field of data science, but I believe I have a very strong foundation thanks to Springboard </a:t>
            </a:r>
          </a:p>
          <a:p>
            <a:endParaRPr lang="en-US" dirty="0"/>
          </a:p>
        </p:txBody>
      </p:sp>
      <p:sp>
        <p:nvSpPr>
          <p:cNvPr id="8" name="Slide Number Placeholder 4">
            <a:extLst>
              <a:ext uri="{FF2B5EF4-FFF2-40B4-BE49-F238E27FC236}">
                <a16:creationId xmlns:a16="http://schemas.microsoft.com/office/drawing/2014/main" id="{4C5B9DDD-55E8-41DB-87A8-26E1014023B9}"/>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20</a:t>
            </a:fld>
            <a:r>
              <a:rPr lang="en-US" sz="1100" dirty="0"/>
              <a:t>/21</a:t>
            </a:r>
          </a:p>
        </p:txBody>
      </p:sp>
    </p:spTree>
    <p:extLst>
      <p:ext uri="{BB962C8B-B14F-4D97-AF65-F5344CB8AC3E}">
        <p14:creationId xmlns:p14="http://schemas.microsoft.com/office/powerpoint/2010/main" val="1912300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1447800"/>
            <a:ext cx="8153400" cy="4572000"/>
          </a:xfrm>
        </p:spPr>
        <p:txBody>
          <a:bodyPr>
            <a:normAutofit/>
          </a:bodyPr>
          <a:lstStyle/>
          <a:p>
            <a:pPr algn="ctr">
              <a:buNone/>
            </a:pPr>
            <a:r>
              <a:rPr lang="en-US" sz="7000" dirty="0"/>
              <a:t>Thank you!</a:t>
            </a:r>
          </a:p>
        </p:txBody>
      </p:sp>
      <p:sp>
        <p:nvSpPr>
          <p:cNvPr id="7" name="Slide Number Placeholder 4">
            <a:extLst>
              <a:ext uri="{FF2B5EF4-FFF2-40B4-BE49-F238E27FC236}">
                <a16:creationId xmlns:a16="http://schemas.microsoft.com/office/drawing/2014/main" id="{95014BD2-B162-4C23-B88F-271D4E704270}"/>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21</a:t>
            </a:fld>
            <a:r>
              <a:rPr lang="en-US" sz="1100"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factors might affect home valuations?</a:t>
            </a:r>
          </a:p>
        </p:txBody>
      </p:sp>
      <p:pic>
        <p:nvPicPr>
          <p:cNvPr id="11" name="Picture 10">
            <a:extLst>
              <a:ext uri="{FF2B5EF4-FFF2-40B4-BE49-F238E27FC236}">
                <a16:creationId xmlns:a16="http://schemas.microsoft.com/office/drawing/2014/main" id="{2ECA4831-2782-4410-A620-8E48EB9ADA5B}"/>
              </a:ext>
            </a:extLst>
          </p:cNvPr>
          <p:cNvPicPr>
            <a:picLocks noChangeAspect="1"/>
          </p:cNvPicPr>
          <p:nvPr/>
        </p:nvPicPr>
        <p:blipFill>
          <a:blip r:embed="rId2"/>
          <a:stretch>
            <a:fillRect/>
          </a:stretch>
        </p:blipFill>
        <p:spPr>
          <a:xfrm>
            <a:off x="4038600" y="1089661"/>
            <a:ext cx="3560238" cy="2057540"/>
          </a:xfrm>
          <a:prstGeom prst="rect">
            <a:avLst/>
          </a:prstGeom>
        </p:spPr>
      </p:pic>
      <p:pic>
        <p:nvPicPr>
          <p:cNvPr id="14" name="Picture 13">
            <a:extLst>
              <a:ext uri="{FF2B5EF4-FFF2-40B4-BE49-F238E27FC236}">
                <a16:creationId xmlns:a16="http://schemas.microsoft.com/office/drawing/2014/main" id="{29FF1328-5F5C-47B8-9E40-1C65CA81AC37}"/>
              </a:ext>
            </a:extLst>
          </p:cNvPr>
          <p:cNvPicPr>
            <a:picLocks noChangeAspect="1"/>
          </p:cNvPicPr>
          <p:nvPr/>
        </p:nvPicPr>
        <p:blipFill>
          <a:blip r:embed="rId3"/>
          <a:stretch>
            <a:fillRect/>
          </a:stretch>
        </p:blipFill>
        <p:spPr>
          <a:xfrm>
            <a:off x="365408" y="3412759"/>
            <a:ext cx="3335941" cy="1810023"/>
          </a:xfrm>
          <a:prstGeom prst="rect">
            <a:avLst/>
          </a:prstGeom>
        </p:spPr>
      </p:pic>
      <p:pic>
        <p:nvPicPr>
          <p:cNvPr id="15" name="Picture 14">
            <a:extLst>
              <a:ext uri="{FF2B5EF4-FFF2-40B4-BE49-F238E27FC236}">
                <a16:creationId xmlns:a16="http://schemas.microsoft.com/office/drawing/2014/main" id="{A1BA1CAD-8A94-4D56-BF09-81F9A173640F}"/>
              </a:ext>
            </a:extLst>
          </p:cNvPr>
          <p:cNvPicPr>
            <a:picLocks noChangeAspect="1"/>
          </p:cNvPicPr>
          <p:nvPr/>
        </p:nvPicPr>
        <p:blipFill>
          <a:blip r:embed="rId4"/>
          <a:stretch>
            <a:fillRect/>
          </a:stretch>
        </p:blipFill>
        <p:spPr>
          <a:xfrm>
            <a:off x="547663" y="1473529"/>
            <a:ext cx="3033737" cy="1673672"/>
          </a:xfrm>
          <a:prstGeom prst="rect">
            <a:avLst/>
          </a:prstGeom>
        </p:spPr>
      </p:pic>
      <p:pic>
        <p:nvPicPr>
          <p:cNvPr id="16" name="Picture 15">
            <a:extLst>
              <a:ext uri="{FF2B5EF4-FFF2-40B4-BE49-F238E27FC236}">
                <a16:creationId xmlns:a16="http://schemas.microsoft.com/office/drawing/2014/main" id="{20205B46-97E9-4A69-9FE7-6B56B79906A1}"/>
              </a:ext>
            </a:extLst>
          </p:cNvPr>
          <p:cNvPicPr>
            <a:picLocks noChangeAspect="1"/>
          </p:cNvPicPr>
          <p:nvPr/>
        </p:nvPicPr>
        <p:blipFill>
          <a:blip r:embed="rId5"/>
          <a:stretch>
            <a:fillRect/>
          </a:stretch>
        </p:blipFill>
        <p:spPr>
          <a:xfrm>
            <a:off x="6858000" y="3256160"/>
            <a:ext cx="2066925" cy="2095074"/>
          </a:xfrm>
          <a:prstGeom prst="rect">
            <a:avLst/>
          </a:prstGeom>
        </p:spPr>
      </p:pic>
      <p:pic>
        <p:nvPicPr>
          <p:cNvPr id="17" name="Picture 16">
            <a:extLst>
              <a:ext uri="{FF2B5EF4-FFF2-40B4-BE49-F238E27FC236}">
                <a16:creationId xmlns:a16="http://schemas.microsoft.com/office/drawing/2014/main" id="{D99A29A0-0E66-41FF-889B-75711EE7EB05}"/>
              </a:ext>
            </a:extLst>
          </p:cNvPr>
          <p:cNvPicPr>
            <a:picLocks noChangeAspect="1"/>
          </p:cNvPicPr>
          <p:nvPr/>
        </p:nvPicPr>
        <p:blipFill>
          <a:blip r:embed="rId6"/>
          <a:stretch>
            <a:fillRect/>
          </a:stretch>
        </p:blipFill>
        <p:spPr>
          <a:xfrm>
            <a:off x="3810000" y="3231351"/>
            <a:ext cx="2971800" cy="2172838"/>
          </a:xfrm>
          <a:prstGeom prst="rect">
            <a:avLst/>
          </a:prstGeom>
        </p:spPr>
      </p:pic>
      <p:sp>
        <p:nvSpPr>
          <p:cNvPr id="18" name="Content Placeholder 2">
            <a:extLst>
              <a:ext uri="{FF2B5EF4-FFF2-40B4-BE49-F238E27FC236}">
                <a16:creationId xmlns:a16="http://schemas.microsoft.com/office/drawing/2014/main" id="{E4411E22-B906-40F1-9187-928A65CFE430}"/>
              </a:ext>
            </a:extLst>
          </p:cNvPr>
          <p:cNvSpPr>
            <a:spLocks noGrp="1"/>
          </p:cNvSpPr>
          <p:nvPr>
            <p:ph sz="quarter" idx="1"/>
          </p:nvPr>
        </p:nvSpPr>
        <p:spPr>
          <a:xfrm>
            <a:off x="1734809" y="5699804"/>
            <a:ext cx="2081355" cy="1081995"/>
          </a:xfrm>
        </p:spPr>
        <p:txBody>
          <a:bodyPr>
            <a:normAutofit lnSpcReduction="10000"/>
          </a:bodyPr>
          <a:lstStyle/>
          <a:p>
            <a:r>
              <a:rPr lang="en-US" sz="2000" dirty="0"/>
              <a:t># of Bedrooms</a:t>
            </a:r>
          </a:p>
          <a:p>
            <a:r>
              <a:rPr lang="en-US" sz="2000" dirty="0"/>
              <a:t># of Bathrooms</a:t>
            </a:r>
          </a:p>
          <a:p>
            <a:r>
              <a:rPr lang="en-US" sz="2000" dirty="0"/>
              <a:t>House size</a:t>
            </a:r>
          </a:p>
        </p:txBody>
      </p:sp>
      <p:sp>
        <p:nvSpPr>
          <p:cNvPr id="19" name="Content Placeholder 2">
            <a:extLst>
              <a:ext uri="{FF2B5EF4-FFF2-40B4-BE49-F238E27FC236}">
                <a16:creationId xmlns:a16="http://schemas.microsoft.com/office/drawing/2014/main" id="{7B501AA7-467D-46DD-B8D2-D82A448CE155}"/>
              </a:ext>
            </a:extLst>
          </p:cNvPr>
          <p:cNvSpPr txBox="1">
            <a:spLocks/>
          </p:cNvSpPr>
          <p:nvPr/>
        </p:nvSpPr>
        <p:spPr>
          <a:xfrm>
            <a:off x="4700445" y="5715000"/>
            <a:ext cx="2081355" cy="1081995"/>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000" dirty="0"/>
              <a:t>Pool or no pool?</a:t>
            </a:r>
          </a:p>
          <a:p>
            <a:r>
              <a:rPr lang="en-US" sz="2000" dirty="0"/>
              <a:t>Location</a:t>
            </a:r>
          </a:p>
          <a:p>
            <a:r>
              <a:rPr lang="en-US" sz="2000" dirty="0"/>
              <a:t>Etc., etc.</a:t>
            </a:r>
          </a:p>
        </p:txBody>
      </p:sp>
      <p:sp>
        <p:nvSpPr>
          <p:cNvPr id="20" name="Slide Number Placeholder 4">
            <a:extLst>
              <a:ext uri="{FF2B5EF4-FFF2-40B4-BE49-F238E27FC236}">
                <a16:creationId xmlns:a16="http://schemas.microsoft.com/office/drawing/2014/main" id="{110BABD3-2415-4B27-AB1F-3671F3FE358A}"/>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3</a:t>
            </a:fld>
            <a:r>
              <a:rPr lang="en-US" sz="1100" dirty="0"/>
              <a:t>/21</a:t>
            </a:r>
          </a:p>
        </p:txBody>
      </p:sp>
    </p:spTree>
    <p:extLst>
      <p:ext uri="{BB962C8B-B14F-4D97-AF65-F5344CB8AC3E}">
        <p14:creationId xmlns:p14="http://schemas.microsoft.com/office/powerpoint/2010/main" val="69345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Information</a:t>
            </a:r>
          </a:p>
        </p:txBody>
      </p:sp>
      <p:sp>
        <p:nvSpPr>
          <p:cNvPr id="3" name="Content Placeholder 2"/>
          <p:cNvSpPr>
            <a:spLocks noGrp="1"/>
          </p:cNvSpPr>
          <p:nvPr>
            <p:ph sz="quarter" idx="1"/>
          </p:nvPr>
        </p:nvSpPr>
        <p:spPr>
          <a:xfrm>
            <a:off x="914400" y="1424726"/>
            <a:ext cx="7772400" cy="3429000"/>
          </a:xfrm>
        </p:spPr>
        <p:txBody>
          <a:bodyPr>
            <a:normAutofit/>
          </a:bodyPr>
          <a:lstStyle/>
          <a:p>
            <a:r>
              <a:rPr lang="en-US" dirty="0"/>
              <a:t>Data acquired in 2017</a:t>
            </a:r>
          </a:p>
          <a:p>
            <a:r>
              <a:rPr lang="en-US" dirty="0"/>
              <a:t>Data is from Zillow.com, an online real estate database company </a:t>
            </a:r>
          </a:p>
          <a:p>
            <a:r>
              <a:rPr lang="en-US" dirty="0"/>
              <a:t>Number of records – 2,985,217 </a:t>
            </a:r>
          </a:p>
          <a:p>
            <a:r>
              <a:rPr lang="en-US" dirty="0"/>
              <a:t>Number of fields – 58</a:t>
            </a:r>
          </a:p>
          <a:p>
            <a:r>
              <a:rPr lang="en-US" dirty="0"/>
              <a:t>Data is only from 3 Southern California counties (Los Angeles, Orange and Ventura, California) </a:t>
            </a:r>
          </a:p>
          <a:p>
            <a:pPr marL="0" indent="0">
              <a:buNone/>
            </a:pPr>
            <a:endParaRPr lang="en-US" dirty="0"/>
          </a:p>
        </p:txBody>
      </p:sp>
      <p:pic>
        <p:nvPicPr>
          <p:cNvPr id="8" name="Picture 7">
            <a:extLst>
              <a:ext uri="{FF2B5EF4-FFF2-40B4-BE49-F238E27FC236}">
                <a16:creationId xmlns:a16="http://schemas.microsoft.com/office/drawing/2014/main" id="{A9D0AF37-6353-4C97-8ACD-7BB267A7CF71}"/>
              </a:ext>
            </a:extLst>
          </p:cNvPr>
          <p:cNvPicPr>
            <a:picLocks noChangeAspect="1"/>
          </p:cNvPicPr>
          <p:nvPr/>
        </p:nvPicPr>
        <p:blipFill>
          <a:blip r:embed="rId2"/>
          <a:stretch>
            <a:fillRect/>
          </a:stretch>
        </p:blipFill>
        <p:spPr>
          <a:xfrm>
            <a:off x="4800600" y="4648200"/>
            <a:ext cx="3452812" cy="1899266"/>
          </a:xfrm>
          <a:prstGeom prst="rect">
            <a:avLst/>
          </a:prstGeom>
        </p:spPr>
      </p:pic>
      <p:sp>
        <p:nvSpPr>
          <p:cNvPr id="9" name="Slide Number Placeholder 4">
            <a:extLst>
              <a:ext uri="{FF2B5EF4-FFF2-40B4-BE49-F238E27FC236}">
                <a16:creationId xmlns:a16="http://schemas.microsoft.com/office/drawing/2014/main" id="{44C4583B-42C4-4943-A5BB-3BE55FDBDBB8}"/>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4</a:t>
            </a:fld>
            <a:r>
              <a:rPr lang="en-US" sz="1100" dirty="0"/>
              <a:t>/21</a:t>
            </a:r>
          </a:p>
        </p:txBody>
      </p:sp>
    </p:spTree>
    <p:extLst>
      <p:ext uri="{BB962C8B-B14F-4D97-AF65-F5344CB8AC3E}">
        <p14:creationId xmlns:p14="http://schemas.microsoft.com/office/powerpoint/2010/main" val="234073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12738"/>
            <a:ext cx="7772400" cy="906462"/>
          </a:xfrm>
        </p:spPr>
        <p:txBody>
          <a:bodyPr>
            <a:normAutofit/>
          </a:bodyPr>
          <a:lstStyle/>
          <a:p>
            <a:r>
              <a:rPr lang="en-US" sz="3600" dirty="0"/>
              <a:t>Feature Engineering – Null Values</a:t>
            </a:r>
          </a:p>
        </p:txBody>
      </p:sp>
      <p:sp>
        <p:nvSpPr>
          <p:cNvPr id="3" name="Content Placeholder 2"/>
          <p:cNvSpPr>
            <a:spLocks noGrp="1"/>
          </p:cNvSpPr>
          <p:nvPr>
            <p:ph sz="quarter" idx="1"/>
          </p:nvPr>
        </p:nvSpPr>
        <p:spPr>
          <a:xfrm>
            <a:off x="457200" y="1524000"/>
            <a:ext cx="3956304" cy="4648200"/>
          </a:xfrm>
        </p:spPr>
        <p:txBody>
          <a:bodyPr>
            <a:normAutofit/>
          </a:bodyPr>
          <a:lstStyle/>
          <a:p>
            <a:r>
              <a:rPr lang="en-US" dirty="0"/>
              <a:t>Dealing with null values played a large a role in the feature engineering process</a:t>
            </a:r>
          </a:p>
          <a:p>
            <a:r>
              <a:rPr lang="en-US" dirty="0"/>
              <a:t>To the right is a count of how many null values were in the dataset per each feature</a:t>
            </a:r>
          </a:p>
          <a:p>
            <a:r>
              <a:rPr lang="en-US" dirty="0"/>
              <a:t>There were many features that had over 90% of null values</a:t>
            </a:r>
          </a:p>
        </p:txBody>
      </p:sp>
      <p:pic>
        <p:nvPicPr>
          <p:cNvPr id="8" name="Picture 7" descr="C:\Users\HMAHON\AppData\Local\Microsoft\Windows\INetCache\Content.Word\null values.png">
            <a:extLst>
              <a:ext uri="{FF2B5EF4-FFF2-40B4-BE49-F238E27FC236}">
                <a16:creationId xmlns:a16="http://schemas.microsoft.com/office/drawing/2014/main" id="{DD235BCD-2C27-4766-B2D9-D0F011511F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09214" y="1417638"/>
            <a:ext cx="4166191" cy="4830762"/>
          </a:xfrm>
          <a:prstGeom prst="rect">
            <a:avLst/>
          </a:prstGeom>
          <a:noFill/>
          <a:ln>
            <a:noFill/>
          </a:ln>
        </p:spPr>
      </p:pic>
      <p:sp>
        <p:nvSpPr>
          <p:cNvPr id="9" name="Slide Number Placeholder 4">
            <a:extLst>
              <a:ext uri="{FF2B5EF4-FFF2-40B4-BE49-F238E27FC236}">
                <a16:creationId xmlns:a16="http://schemas.microsoft.com/office/drawing/2014/main" id="{D869AC74-DC40-4D1A-A37E-FB34947E91BD}"/>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5</a:t>
            </a:fld>
            <a:r>
              <a:rPr lang="en-US" sz="1100" dirty="0"/>
              <a:t>/21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305800" cy="792162"/>
          </a:xfrm>
        </p:spPr>
        <p:txBody>
          <a:bodyPr>
            <a:noAutofit/>
          </a:bodyPr>
          <a:lstStyle/>
          <a:p>
            <a:r>
              <a:rPr lang="en-US" sz="3600" dirty="0"/>
              <a:t>Feature Engineering – Feature Correlation</a:t>
            </a:r>
          </a:p>
        </p:txBody>
      </p:sp>
      <p:sp>
        <p:nvSpPr>
          <p:cNvPr id="11" name="Content Placeholder 2">
            <a:extLst>
              <a:ext uri="{FF2B5EF4-FFF2-40B4-BE49-F238E27FC236}">
                <a16:creationId xmlns:a16="http://schemas.microsoft.com/office/drawing/2014/main" id="{F9FE8982-3506-4CC0-9FEF-2AD929A24F3F}"/>
              </a:ext>
            </a:extLst>
          </p:cNvPr>
          <p:cNvSpPr txBox="1">
            <a:spLocks/>
          </p:cNvSpPr>
          <p:nvPr/>
        </p:nvSpPr>
        <p:spPr>
          <a:xfrm>
            <a:off x="492642" y="1310480"/>
            <a:ext cx="3657600" cy="5143500"/>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400" dirty="0"/>
              <a:t>To the right is a heatmap showing how correlated features are with one another</a:t>
            </a:r>
          </a:p>
          <a:p>
            <a:r>
              <a:rPr lang="en-US" sz="2400" dirty="0"/>
              <a:t>Upon reviewing the data dictionary, sometimes these highly correlated features were the exact same thing!</a:t>
            </a:r>
          </a:p>
          <a:p>
            <a:r>
              <a:rPr lang="en-US" sz="2400" dirty="0"/>
              <a:t>Appropriately handling these features that were highly correlated with one another was another important piece of the feature engineering process</a:t>
            </a:r>
          </a:p>
        </p:txBody>
      </p:sp>
      <p:sp>
        <p:nvSpPr>
          <p:cNvPr id="12" name="Slide Number Placeholder 4">
            <a:extLst>
              <a:ext uri="{FF2B5EF4-FFF2-40B4-BE49-F238E27FC236}">
                <a16:creationId xmlns:a16="http://schemas.microsoft.com/office/drawing/2014/main" id="{E3B72BF4-F07C-47DE-BE45-EDE0551082E7}"/>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6</a:t>
            </a:fld>
            <a:r>
              <a:rPr lang="en-US" sz="1100" dirty="0"/>
              <a:t>/21</a:t>
            </a:r>
          </a:p>
        </p:txBody>
      </p:sp>
      <p:pic>
        <p:nvPicPr>
          <p:cNvPr id="6" name="Picture 5">
            <a:extLst>
              <a:ext uri="{FF2B5EF4-FFF2-40B4-BE49-F238E27FC236}">
                <a16:creationId xmlns:a16="http://schemas.microsoft.com/office/drawing/2014/main" id="{27508EEF-2EB5-4A4B-8DCD-6AAA7E272507}"/>
              </a:ext>
            </a:extLst>
          </p:cNvPr>
          <p:cNvPicPr/>
          <p:nvPr/>
        </p:nvPicPr>
        <p:blipFill>
          <a:blip r:embed="rId2"/>
          <a:stretch>
            <a:fillRect/>
          </a:stretch>
        </p:blipFill>
        <p:spPr>
          <a:xfrm>
            <a:off x="4150242" y="1752600"/>
            <a:ext cx="4777883" cy="3650060"/>
          </a:xfrm>
          <a:prstGeom prst="rect">
            <a:avLst/>
          </a:prstGeom>
        </p:spPr>
      </p:pic>
      <p:sp>
        <p:nvSpPr>
          <p:cNvPr id="3" name="TextBox 2">
            <a:extLst>
              <a:ext uri="{FF2B5EF4-FFF2-40B4-BE49-F238E27FC236}">
                <a16:creationId xmlns:a16="http://schemas.microsoft.com/office/drawing/2014/main" id="{DD2C4051-7FDE-4D0B-A91A-5C77C6052B28}"/>
              </a:ext>
            </a:extLst>
          </p:cNvPr>
          <p:cNvSpPr txBox="1"/>
          <p:nvPr/>
        </p:nvSpPr>
        <p:spPr>
          <a:xfrm>
            <a:off x="4876800" y="5562600"/>
            <a:ext cx="3352800" cy="369332"/>
          </a:xfrm>
          <a:prstGeom prst="rect">
            <a:avLst/>
          </a:prstGeom>
          <a:noFill/>
        </p:spPr>
        <p:txBody>
          <a:bodyPr wrap="square" rtlCol="0">
            <a:spAutoFit/>
          </a:bodyPr>
          <a:lstStyle/>
          <a:p>
            <a:r>
              <a:rPr lang="en-US" dirty="0"/>
              <a:t>(Full version can be seen in the paper)</a:t>
            </a:r>
          </a:p>
        </p:txBody>
      </p:sp>
    </p:spTree>
    <p:extLst>
      <p:ext uri="{BB962C8B-B14F-4D97-AF65-F5344CB8AC3E}">
        <p14:creationId xmlns:p14="http://schemas.microsoft.com/office/powerpoint/2010/main" val="3627137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715962"/>
          </a:xfrm>
        </p:spPr>
        <p:txBody>
          <a:bodyPr>
            <a:normAutofit/>
          </a:bodyPr>
          <a:lstStyle/>
          <a:p>
            <a:r>
              <a:rPr lang="en-US" sz="2700" dirty="0"/>
              <a:t>Data Exploration: Histogram of housing prices </a:t>
            </a:r>
          </a:p>
        </p:txBody>
      </p:sp>
      <p:sp>
        <p:nvSpPr>
          <p:cNvPr id="3" name="Content Placeholder 2"/>
          <p:cNvSpPr>
            <a:spLocks noGrp="1"/>
          </p:cNvSpPr>
          <p:nvPr>
            <p:ph sz="quarter" idx="1"/>
          </p:nvPr>
        </p:nvSpPr>
        <p:spPr>
          <a:xfrm>
            <a:off x="914400" y="1066800"/>
            <a:ext cx="7772400" cy="990600"/>
          </a:xfrm>
        </p:spPr>
        <p:txBody>
          <a:bodyPr>
            <a:normAutofit fontScale="77500" lnSpcReduction="20000"/>
          </a:bodyPr>
          <a:lstStyle/>
          <a:p>
            <a:pPr marL="0" indent="0">
              <a:buNone/>
            </a:pPr>
            <a:r>
              <a:rPr lang="en-US" dirty="0"/>
              <a:t>The housing prices are skewed right. This makes sense logically as most of the houses are around the 100 – 500k valuation. However, there are a good amount of more expensive homes and mansions that skew the dataset to the right</a:t>
            </a:r>
          </a:p>
        </p:txBody>
      </p:sp>
      <p:pic>
        <p:nvPicPr>
          <p:cNvPr id="13" name="Picture 12">
            <a:extLst>
              <a:ext uri="{FF2B5EF4-FFF2-40B4-BE49-F238E27FC236}">
                <a16:creationId xmlns:a16="http://schemas.microsoft.com/office/drawing/2014/main" id="{14E5BEB4-DA1B-464E-9E36-1FBE6612163A}"/>
              </a:ext>
            </a:extLst>
          </p:cNvPr>
          <p:cNvPicPr/>
          <p:nvPr/>
        </p:nvPicPr>
        <p:blipFill>
          <a:blip r:embed="rId3"/>
          <a:stretch>
            <a:fillRect/>
          </a:stretch>
        </p:blipFill>
        <p:spPr>
          <a:xfrm>
            <a:off x="1371600" y="2208028"/>
            <a:ext cx="6096000" cy="4013791"/>
          </a:xfrm>
          <a:prstGeom prst="rect">
            <a:avLst/>
          </a:prstGeom>
        </p:spPr>
      </p:pic>
      <p:sp>
        <p:nvSpPr>
          <p:cNvPr id="14" name="Slide Number Placeholder 4">
            <a:extLst>
              <a:ext uri="{FF2B5EF4-FFF2-40B4-BE49-F238E27FC236}">
                <a16:creationId xmlns:a16="http://schemas.microsoft.com/office/drawing/2014/main" id="{4412CF10-E2B6-47D5-9870-BDA799844112}"/>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7</a:t>
            </a:fld>
            <a:r>
              <a:rPr lang="en-US" sz="1100" dirty="0"/>
              <a:t>/21</a:t>
            </a:r>
          </a:p>
        </p:txBody>
      </p:sp>
    </p:spTree>
    <p:extLst>
      <p:ext uri="{BB962C8B-B14F-4D97-AF65-F5344CB8AC3E}">
        <p14:creationId xmlns:p14="http://schemas.microsoft.com/office/powerpoint/2010/main" val="11522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772400" cy="847482"/>
          </a:xfrm>
        </p:spPr>
        <p:txBody>
          <a:bodyPr>
            <a:noAutofit/>
          </a:bodyPr>
          <a:lstStyle/>
          <a:p>
            <a:r>
              <a:rPr lang="en-US" sz="2700" dirty="0"/>
              <a:t>Data Exploration: Relationship between the square footage of the home and the home value</a:t>
            </a:r>
          </a:p>
        </p:txBody>
      </p:sp>
      <p:pic>
        <p:nvPicPr>
          <p:cNvPr id="13" name="Picture 12">
            <a:extLst>
              <a:ext uri="{FF2B5EF4-FFF2-40B4-BE49-F238E27FC236}">
                <a16:creationId xmlns:a16="http://schemas.microsoft.com/office/drawing/2014/main" id="{7E0A28A6-21A2-4C7A-81A0-B8855C672D55}"/>
              </a:ext>
            </a:extLst>
          </p:cNvPr>
          <p:cNvPicPr/>
          <p:nvPr/>
        </p:nvPicPr>
        <p:blipFill>
          <a:blip r:embed="rId2"/>
          <a:stretch>
            <a:fillRect/>
          </a:stretch>
        </p:blipFill>
        <p:spPr>
          <a:xfrm>
            <a:off x="1143000" y="2428653"/>
            <a:ext cx="6553200" cy="4267200"/>
          </a:xfrm>
          <a:prstGeom prst="rect">
            <a:avLst/>
          </a:prstGeom>
        </p:spPr>
      </p:pic>
      <p:sp>
        <p:nvSpPr>
          <p:cNvPr id="14" name="Content Placeholder 2">
            <a:extLst>
              <a:ext uri="{FF2B5EF4-FFF2-40B4-BE49-F238E27FC236}">
                <a16:creationId xmlns:a16="http://schemas.microsoft.com/office/drawing/2014/main" id="{B06A3ED5-840C-4D3E-9AB1-8D159B1CF390}"/>
              </a:ext>
            </a:extLst>
          </p:cNvPr>
          <p:cNvSpPr>
            <a:spLocks noGrp="1"/>
          </p:cNvSpPr>
          <p:nvPr>
            <p:ph sz="quarter" idx="1"/>
          </p:nvPr>
        </p:nvSpPr>
        <p:spPr>
          <a:xfrm>
            <a:off x="1066800" y="1295400"/>
            <a:ext cx="6781800" cy="811176"/>
          </a:xfrm>
        </p:spPr>
        <p:txBody>
          <a:bodyPr>
            <a:normAutofit/>
          </a:bodyPr>
          <a:lstStyle/>
          <a:p>
            <a:pPr marL="0" indent="0">
              <a:buNone/>
            </a:pPr>
            <a:r>
              <a:rPr lang="en-US" sz="2200" dirty="0"/>
              <a:t>A fairly strong positive correlation exists between the square footage of the home and the home value</a:t>
            </a:r>
          </a:p>
        </p:txBody>
      </p:sp>
      <p:sp>
        <p:nvSpPr>
          <p:cNvPr id="15" name="Slide Number Placeholder 4">
            <a:extLst>
              <a:ext uri="{FF2B5EF4-FFF2-40B4-BE49-F238E27FC236}">
                <a16:creationId xmlns:a16="http://schemas.microsoft.com/office/drawing/2014/main" id="{79A24C31-59F2-4438-979C-146AF8951FC1}"/>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8</a:t>
            </a:fld>
            <a:r>
              <a:rPr lang="en-US" sz="1100" dirty="0"/>
              <a:t>/21</a:t>
            </a:r>
          </a:p>
        </p:txBody>
      </p:sp>
    </p:spTree>
    <p:extLst>
      <p:ext uri="{BB962C8B-B14F-4D97-AF65-F5344CB8AC3E}">
        <p14:creationId xmlns:p14="http://schemas.microsoft.com/office/powerpoint/2010/main" val="28509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696" y="274638"/>
            <a:ext cx="8071104" cy="1020762"/>
          </a:xfrm>
        </p:spPr>
        <p:txBody>
          <a:bodyPr>
            <a:noAutofit/>
          </a:bodyPr>
          <a:lstStyle/>
          <a:p>
            <a:r>
              <a:rPr lang="en-US" sz="2700" dirty="0"/>
              <a:t>Data Exploration: Home values per the 3 LA counties found in the dataset</a:t>
            </a:r>
          </a:p>
        </p:txBody>
      </p:sp>
      <p:sp>
        <p:nvSpPr>
          <p:cNvPr id="13" name="Content Placeholder 2">
            <a:extLst>
              <a:ext uri="{FF2B5EF4-FFF2-40B4-BE49-F238E27FC236}">
                <a16:creationId xmlns:a16="http://schemas.microsoft.com/office/drawing/2014/main" id="{60CCFA96-CDE3-41AA-A3CD-8DF98FD023B8}"/>
              </a:ext>
            </a:extLst>
          </p:cNvPr>
          <p:cNvSpPr>
            <a:spLocks noGrp="1"/>
          </p:cNvSpPr>
          <p:nvPr>
            <p:ph sz="quarter" idx="1"/>
          </p:nvPr>
        </p:nvSpPr>
        <p:spPr>
          <a:xfrm>
            <a:off x="228600" y="1447800"/>
            <a:ext cx="8686800" cy="1676400"/>
          </a:xfrm>
        </p:spPr>
        <p:txBody>
          <a:bodyPr>
            <a:noAutofit/>
          </a:bodyPr>
          <a:lstStyle/>
          <a:p>
            <a:pPr>
              <a:buFont typeface="Arial" panose="020B0604020202020204" pitchFamily="34" charset="0"/>
              <a:buChar char="•"/>
            </a:pPr>
            <a:r>
              <a:rPr lang="en-US" sz="2200" dirty="0"/>
              <a:t>County 1286 probably has the highest average looking at the swarm plot</a:t>
            </a:r>
          </a:p>
          <a:p>
            <a:pPr>
              <a:buFont typeface="Arial" panose="020B0604020202020204" pitchFamily="34" charset="0"/>
              <a:buChar char="•"/>
            </a:pPr>
            <a:r>
              <a:rPr lang="en-US" sz="2200" dirty="0"/>
              <a:t>County 2061 does not possess many homes over $800k</a:t>
            </a:r>
          </a:p>
          <a:p>
            <a:pPr>
              <a:buFont typeface="Arial" panose="020B0604020202020204" pitchFamily="34" charset="0"/>
              <a:buChar char="•"/>
            </a:pPr>
            <a:r>
              <a:rPr lang="en-US" sz="2200" dirty="0"/>
              <a:t>County 3101 has the largest volume of records by a large amount </a:t>
            </a:r>
          </a:p>
          <a:p>
            <a:pPr marL="0" indent="0">
              <a:buNone/>
            </a:pPr>
            <a:endParaRPr lang="en-US" sz="2200" dirty="0"/>
          </a:p>
        </p:txBody>
      </p:sp>
      <p:pic>
        <p:nvPicPr>
          <p:cNvPr id="14" name="Picture 13">
            <a:extLst>
              <a:ext uri="{FF2B5EF4-FFF2-40B4-BE49-F238E27FC236}">
                <a16:creationId xmlns:a16="http://schemas.microsoft.com/office/drawing/2014/main" id="{59390120-DAAE-4598-81F3-3F2F9F973AAD}"/>
              </a:ext>
            </a:extLst>
          </p:cNvPr>
          <p:cNvPicPr/>
          <p:nvPr/>
        </p:nvPicPr>
        <p:blipFill>
          <a:blip r:embed="rId2"/>
          <a:stretch>
            <a:fillRect/>
          </a:stretch>
        </p:blipFill>
        <p:spPr>
          <a:xfrm>
            <a:off x="1485900" y="2714201"/>
            <a:ext cx="6172200" cy="3944199"/>
          </a:xfrm>
          <a:prstGeom prst="rect">
            <a:avLst/>
          </a:prstGeom>
        </p:spPr>
      </p:pic>
      <p:sp>
        <p:nvSpPr>
          <p:cNvPr id="15" name="Slide Number Placeholder 4">
            <a:extLst>
              <a:ext uri="{FF2B5EF4-FFF2-40B4-BE49-F238E27FC236}">
                <a16:creationId xmlns:a16="http://schemas.microsoft.com/office/drawing/2014/main" id="{51120E42-C63D-4BE5-AB09-D3F908A61A0F}"/>
              </a:ext>
            </a:extLst>
          </p:cNvPr>
          <p:cNvSpPr>
            <a:spLocks noGrp="1"/>
          </p:cNvSpPr>
          <p:nvPr>
            <p:ph type="sldNum" sz="quarter" idx="12"/>
          </p:nvPr>
        </p:nvSpPr>
        <p:spPr>
          <a:xfrm>
            <a:off x="152400" y="6248400"/>
            <a:ext cx="463296" cy="419100"/>
          </a:xfrm>
        </p:spPr>
        <p:txBody>
          <a:bodyPr/>
          <a:lstStyle/>
          <a:p>
            <a:fld id="{B6F15528-21DE-4FAA-801E-634DDDAF4B2B}" type="slidenum">
              <a:rPr lang="en-US" sz="1100" smtClean="0"/>
              <a:pPr/>
              <a:t>9</a:t>
            </a:fld>
            <a:r>
              <a:rPr lang="en-US" sz="1100" dirty="0"/>
              <a:t>/21</a:t>
            </a:r>
          </a:p>
        </p:txBody>
      </p:sp>
    </p:spTree>
    <p:extLst>
      <p:ext uri="{BB962C8B-B14F-4D97-AF65-F5344CB8AC3E}">
        <p14:creationId xmlns:p14="http://schemas.microsoft.com/office/powerpoint/2010/main" val="102417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714</TotalTime>
  <Words>1034</Words>
  <Application>Microsoft Office PowerPoint</Application>
  <PresentationFormat>On-screen Show (4:3)</PresentationFormat>
  <Paragraphs>108</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Franklin Gothic Book</vt:lpstr>
      <vt:lpstr>Perpetua</vt:lpstr>
      <vt:lpstr>Wingdings 2</vt:lpstr>
      <vt:lpstr>Equity</vt:lpstr>
      <vt:lpstr>Predicting the Price of a House in the LA Region</vt:lpstr>
      <vt:lpstr>The Problem</vt:lpstr>
      <vt:lpstr>What factors might affect home valuations?</vt:lpstr>
      <vt:lpstr>Data Information</vt:lpstr>
      <vt:lpstr>Feature Engineering – Null Values</vt:lpstr>
      <vt:lpstr>Feature Engineering – Feature Correlation</vt:lpstr>
      <vt:lpstr>Data Exploration: Histogram of housing prices </vt:lpstr>
      <vt:lpstr>Data Exploration: Relationship between the square footage of the home and the home value</vt:lpstr>
      <vt:lpstr>Data Exploration: Home values per the 3 LA counties found in the dataset</vt:lpstr>
      <vt:lpstr>PowerPoint Presentation</vt:lpstr>
      <vt:lpstr>Data Exploration: Home values per the number of stories a home has</vt:lpstr>
      <vt:lpstr>Data Exploration: Home values per the number of bathrooms in a home</vt:lpstr>
      <vt:lpstr>Machine Learning Model Selection</vt:lpstr>
      <vt:lpstr>Random Forest Features and Advantages</vt:lpstr>
      <vt:lpstr>Random Forest Disadvantages</vt:lpstr>
      <vt:lpstr>Modeling Steps</vt:lpstr>
      <vt:lpstr>Model Evaluation</vt:lpstr>
      <vt:lpstr>Feature Importance</vt:lpstr>
      <vt:lpstr>Model Assumptions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dc:title>
  <dc:creator>Predrag Radenkovic</dc:creator>
  <cp:lastModifiedBy>Hoddy Mahon</cp:lastModifiedBy>
  <cp:revision>93</cp:revision>
  <dcterms:created xsi:type="dcterms:W3CDTF">2006-08-16T00:00:00Z</dcterms:created>
  <dcterms:modified xsi:type="dcterms:W3CDTF">2018-07-25T01:50:26Z</dcterms:modified>
</cp:coreProperties>
</file>